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Playfair Displ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Lato Ligh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C8F13B-7042-4832-A4F2-ABA94AFF07BF}">
  <a:tblStyle styleId="{A6C8F13B-7042-4832-A4F2-ABA94AFF07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Light-regular.fntdata"/><Relationship Id="rId20" Type="http://schemas.openxmlformats.org/officeDocument/2006/relationships/slide" Target="slides/slide15.xml"/><Relationship Id="rId42" Type="http://schemas.openxmlformats.org/officeDocument/2006/relationships/font" Target="fonts/LatoLight-italic.fntdata"/><Relationship Id="rId41" Type="http://schemas.openxmlformats.org/officeDocument/2006/relationships/font" Target="fonts/LatoLight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LatoLight-boldItalic.fntdata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PlayfairDisplay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ecf397c0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ecf397c0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ecf397c0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ecf397c0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ecf397c0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ecf397c0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8c1650be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8c1650be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ecf397c0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ecf397c0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e52e0d807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e52e0d807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8c1650be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8c1650be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ecf397c0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ecf397c0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e52e0d807_1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be52e0d807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ecf397c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ecf397c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e52e0d807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e52e0d807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e52e0d807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e52e0d807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e52e0d807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e52e0d807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ecf397c0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ecf397c0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e52e0d80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e52e0d80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ecf397c0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ecf397c0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8c1650be8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8c1650be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5615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7810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4F2"/>
              </a:buClr>
              <a:buSzPts val="5400"/>
              <a:buFont typeface="Lato"/>
              <a:buNone/>
              <a:defRPr b="1" sz="5400">
                <a:solidFill>
                  <a:srgbClr val="F8F4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5200"/>
              <a:buNone/>
              <a:defRPr sz="5200">
                <a:solidFill>
                  <a:srgbClr val="BFDDD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5200"/>
              <a:buNone/>
              <a:defRPr sz="5200">
                <a:solidFill>
                  <a:srgbClr val="BFDDD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5200"/>
              <a:buNone/>
              <a:defRPr sz="5200">
                <a:solidFill>
                  <a:srgbClr val="BFDDD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5200"/>
              <a:buNone/>
              <a:defRPr sz="5200">
                <a:solidFill>
                  <a:srgbClr val="BFDDD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5200"/>
              <a:buNone/>
              <a:defRPr sz="5200">
                <a:solidFill>
                  <a:srgbClr val="BFDDD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5200"/>
              <a:buNone/>
              <a:defRPr sz="5200">
                <a:solidFill>
                  <a:srgbClr val="BFDDD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5200"/>
              <a:buNone/>
              <a:defRPr sz="5200">
                <a:solidFill>
                  <a:srgbClr val="BFDDD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5200"/>
              <a:buNone/>
              <a:defRPr sz="5200">
                <a:solidFill>
                  <a:srgbClr val="BFDDD5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870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4F2"/>
              </a:buClr>
              <a:buSzPts val="2000"/>
              <a:buFont typeface="Lato Light"/>
              <a:buNone/>
              <a:defRPr sz="2000">
                <a:solidFill>
                  <a:srgbClr val="F8F4F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2000"/>
              <a:buNone/>
              <a:defRPr sz="2000">
                <a:solidFill>
                  <a:srgbClr val="BFDDD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2000"/>
              <a:buNone/>
              <a:defRPr sz="2000">
                <a:solidFill>
                  <a:srgbClr val="BFDDD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2000"/>
              <a:buNone/>
              <a:defRPr sz="2000">
                <a:solidFill>
                  <a:srgbClr val="BFDDD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2000"/>
              <a:buNone/>
              <a:defRPr sz="2000">
                <a:solidFill>
                  <a:srgbClr val="BFDDD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2000"/>
              <a:buNone/>
              <a:defRPr sz="2000">
                <a:solidFill>
                  <a:srgbClr val="BFDDD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2000"/>
              <a:buNone/>
              <a:defRPr sz="2000">
                <a:solidFill>
                  <a:srgbClr val="BFDDD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2000"/>
              <a:buNone/>
              <a:defRPr sz="2000">
                <a:solidFill>
                  <a:srgbClr val="BFDDD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DDD5"/>
              </a:buClr>
              <a:buSzPts val="2000"/>
              <a:buNone/>
              <a:defRPr sz="2000">
                <a:solidFill>
                  <a:srgbClr val="BFDDD5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1337575" y="323700"/>
            <a:ext cx="26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8F4F2"/>
                </a:solidFill>
                <a:latin typeface="Montserrat"/>
                <a:ea typeface="Montserrat"/>
                <a:cs typeface="Montserrat"/>
                <a:sym typeface="Montserrat"/>
              </a:rPr>
              <a:t>USER INTERVIEWS</a:t>
            </a:r>
            <a:endParaRPr b="1">
              <a:solidFill>
                <a:srgbClr val="F8F4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1197900" y="323700"/>
            <a:ext cx="2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8F4F2"/>
                </a:solidFill>
                <a:latin typeface="Lato"/>
                <a:ea typeface="Lato"/>
                <a:cs typeface="Lato"/>
                <a:sym typeface="Lato"/>
              </a:rPr>
              <a:t>|</a:t>
            </a:r>
            <a:endParaRPr b="1">
              <a:solidFill>
                <a:srgbClr val="F8F4F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65100" y="339150"/>
            <a:ext cx="12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8F4F2"/>
                </a:solidFill>
                <a:latin typeface="Montserrat"/>
                <a:ea typeface="Montserrat"/>
                <a:cs typeface="Montserrat"/>
                <a:sym typeface="Montserrat"/>
              </a:rPr>
              <a:t>Template by</a:t>
            </a:r>
            <a:endParaRPr sz="1200">
              <a:solidFill>
                <a:srgbClr val="F8F4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F8F4F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 amt="3000"/>
          </a:blip>
          <a:srcRect b="-290" l="4942" r="4543" t="0"/>
          <a:stretch/>
        </p:blipFill>
        <p:spPr>
          <a:xfrm flipH="1" rot="5400000">
            <a:off x="2016226" y="47826"/>
            <a:ext cx="5111549" cy="50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9600"/>
              <a:buFont typeface="Lato"/>
              <a:buNone/>
              <a:defRPr b="1" sz="9600">
                <a:solidFill>
                  <a:srgbClr val="15615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DBD63"/>
              </a:buClr>
              <a:buSzPts val="12000"/>
              <a:buFont typeface="Lato"/>
              <a:buNone/>
              <a:defRPr b="1" sz="12000">
                <a:solidFill>
                  <a:srgbClr val="6DBD6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DBD63"/>
              </a:buClr>
              <a:buSzPts val="12000"/>
              <a:buFont typeface="Lato"/>
              <a:buNone/>
              <a:defRPr b="1" sz="12000">
                <a:solidFill>
                  <a:srgbClr val="6DBD6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DBD63"/>
              </a:buClr>
              <a:buSzPts val="12000"/>
              <a:buFont typeface="Lato"/>
              <a:buNone/>
              <a:defRPr b="1" sz="12000">
                <a:solidFill>
                  <a:srgbClr val="6DBD6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DBD63"/>
              </a:buClr>
              <a:buSzPts val="12000"/>
              <a:buFont typeface="Lato"/>
              <a:buNone/>
              <a:defRPr b="1" sz="12000">
                <a:solidFill>
                  <a:srgbClr val="6DBD6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DBD63"/>
              </a:buClr>
              <a:buSzPts val="12000"/>
              <a:buFont typeface="Lato"/>
              <a:buNone/>
              <a:defRPr b="1" sz="12000">
                <a:solidFill>
                  <a:srgbClr val="6DBD6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DBD63"/>
              </a:buClr>
              <a:buSzPts val="12000"/>
              <a:buFont typeface="Lato"/>
              <a:buNone/>
              <a:defRPr b="1" sz="12000">
                <a:solidFill>
                  <a:srgbClr val="6DBD6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DBD63"/>
              </a:buClr>
              <a:buSzPts val="12000"/>
              <a:buFont typeface="Lato"/>
              <a:buNone/>
              <a:defRPr b="1" sz="12000">
                <a:solidFill>
                  <a:srgbClr val="6DBD6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DBD63"/>
              </a:buClr>
              <a:buSzPts val="12000"/>
              <a:buFont typeface="Lato"/>
              <a:buNone/>
              <a:defRPr b="1" sz="12000">
                <a:solidFill>
                  <a:srgbClr val="6DBD6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800"/>
              <a:buFont typeface="Lato Light"/>
              <a:buChar char="●"/>
              <a:defRPr>
                <a:solidFill>
                  <a:srgbClr val="15615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 Light"/>
              <a:buChar char="○"/>
              <a:defRPr>
                <a:solidFill>
                  <a:srgbClr val="15615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 Light"/>
              <a:buChar char="■"/>
              <a:defRPr>
                <a:solidFill>
                  <a:srgbClr val="15615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 Light"/>
              <a:buChar char="●"/>
              <a:defRPr>
                <a:solidFill>
                  <a:srgbClr val="15615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 Light"/>
              <a:buChar char="○"/>
              <a:defRPr>
                <a:solidFill>
                  <a:srgbClr val="15615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 Light"/>
              <a:buChar char="■"/>
              <a:defRPr>
                <a:solidFill>
                  <a:srgbClr val="15615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 Light"/>
              <a:buChar char="●"/>
              <a:defRPr>
                <a:solidFill>
                  <a:srgbClr val="15615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 Light"/>
              <a:buChar char="○"/>
              <a:defRPr>
                <a:solidFill>
                  <a:srgbClr val="15615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 Light"/>
              <a:buChar char="■"/>
              <a:defRPr>
                <a:solidFill>
                  <a:srgbClr val="15615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rgbClr val="BFDDD5"/>
                </a:solidFill>
              </a:defRPr>
            </a:lvl1pPr>
            <a:lvl2pPr lvl="1">
              <a:buNone/>
              <a:defRPr>
                <a:solidFill>
                  <a:srgbClr val="BFDDD5"/>
                </a:solidFill>
              </a:defRPr>
            </a:lvl2pPr>
            <a:lvl3pPr lvl="2">
              <a:buNone/>
              <a:defRPr>
                <a:solidFill>
                  <a:srgbClr val="BFDDD5"/>
                </a:solidFill>
              </a:defRPr>
            </a:lvl3pPr>
            <a:lvl4pPr lvl="3">
              <a:buNone/>
              <a:defRPr>
                <a:solidFill>
                  <a:srgbClr val="BFDDD5"/>
                </a:solidFill>
              </a:defRPr>
            </a:lvl4pPr>
            <a:lvl5pPr lvl="4">
              <a:buNone/>
              <a:defRPr>
                <a:solidFill>
                  <a:srgbClr val="BFDDD5"/>
                </a:solidFill>
              </a:defRPr>
            </a:lvl5pPr>
            <a:lvl6pPr lvl="5">
              <a:buNone/>
              <a:defRPr>
                <a:solidFill>
                  <a:srgbClr val="BFDDD5"/>
                </a:solidFill>
              </a:defRPr>
            </a:lvl6pPr>
            <a:lvl7pPr lvl="6">
              <a:buNone/>
              <a:defRPr>
                <a:solidFill>
                  <a:srgbClr val="BFDDD5"/>
                </a:solidFill>
              </a:defRPr>
            </a:lvl7pPr>
            <a:lvl8pPr lvl="7">
              <a:buNone/>
              <a:defRPr>
                <a:solidFill>
                  <a:srgbClr val="BFDDD5"/>
                </a:solidFill>
              </a:defRPr>
            </a:lvl8pPr>
            <a:lvl9pPr lvl="8">
              <a:buNone/>
              <a:defRPr>
                <a:solidFill>
                  <a:srgbClr val="BFDDD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2">
            <a:alphaModFix amt="15000"/>
          </a:blip>
          <a:srcRect b="-786" l="149" r="268" t="2429"/>
          <a:stretch/>
        </p:blipFill>
        <p:spPr>
          <a:xfrm flipH="1" rot="5400000">
            <a:off x="7238563" y="272663"/>
            <a:ext cx="2025700" cy="178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"/>
          <p:cNvPicPr preferRelativeResize="0"/>
          <p:nvPr/>
        </p:nvPicPr>
        <p:blipFill rotWithShape="1">
          <a:blip r:embed="rId2">
            <a:alphaModFix amt="10000"/>
          </a:blip>
          <a:srcRect b="-786" l="149" r="268" t="0"/>
          <a:stretch/>
        </p:blipFill>
        <p:spPr>
          <a:xfrm rot="-5400000">
            <a:off x="219721" y="3245371"/>
            <a:ext cx="1754601" cy="158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8F4F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rgbClr val="242424"/>
                </a:solidFill>
              </a:defRPr>
            </a:lvl1pPr>
            <a:lvl2pPr lvl="1">
              <a:buNone/>
              <a:defRPr>
                <a:solidFill>
                  <a:srgbClr val="242424"/>
                </a:solidFill>
              </a:defRPr>
            </a:lvl2pPr>
            <a:lvl3pPr lvl="2">
              <a:buNone/>
              <a:defRPr>
                <a:solidFill>
                  <a:srgbClr val="242424"/>
                </a:solidFill>
              </a:defRPr>
            </a:lvl3pPr>
            <a:lvl4pPr lvl="3">
              <a:buNone/>
              <a:defRPr>
                <a:solidFill>
                  <a:srgbClr val="242424"/>
                </a:solidFill>
              </a:defRPr>
            </a:lvl4pPr>
            <a:lvl5pPr lvl="4">
              <a:buNone/>
              <a:defRPr>
                <a:solidFill>
                  <a:srgbClr val="242424"/>
                </a:solidFill>
              </a:defRPr>
            </a:lvl5pPr>
            <a:lvl6pPr lvl="5">
              <a:buNone/>
              <a:defRPr>
                <a:solidFill>
                  <a:srgbClr val="242424"/>
                </a:solidFill>
              </a:defRPr>
            </a:lvl6pPr>
            <a:lvl7pPr lvl="6">
              <a:buNone/>
              <a:defRPr>
                <a:solidFill>
                  <a:srgbClr val="242424"/>
                </a:solidFill>
              </a:defRPr>
            </a:lvl7pPr>
            <a:lvl8pPr lvl="7">
              <a:buNone/>
              <a:defRPr>
                <a:solidFill>
                  <a:srgbClr val="242424"/>
                </a:solidFill>
              </a:defRPr>
            </a:lvl8pPr>
            <a:lvl9pPr lvl="8">
              <a:buNone/>
              <a:defRPr>
                <a:solidFill>
                  <a:srgbClr val="24242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"/>
              <a:buNone/>
              <a:defRPr b="1" sz="1400">
                <a:solidFill>
                  <a:srgbClr val="15615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9pPr>
          </a:lstStyle>
          <a:p/>
        </p:txBody>
      </p:sp>
      <p:sp>
        <p:nvSpPr>
          <p:cNvPr id="87" name="Google Shape;87;p12"/>
          <p:cNvSpPr txBox="1"/>
          <p:nvPr/>
        </p:nvSpPr>
        <p:spPr>
          <a:xfrm>
            <a:off x="232375" y="323700"/>
            <a:ext cx="2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6152"/>
                </a:solidFill>
                <a:latin typeface="Lato"/>
                <a:ea typeface="Lato"/>
                <a:cs typeface="Lato"/>
                <a:sym typeface="Lato"/>
              </a:rPr>
              <a:t>|</a:t>
            </a:r>
            <a:endParaRPr b="1">
              <a:solidFill>
                <a:srgbClr val="15615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7067075" y="323700"/>
            <a:ext cx="26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USER INTERVIEWS</a:t>
            </a:r>
            <a:endParaRPr b="1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5990075" y="339150"/>
            <a:ext cx="12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Template by</a:t>
            </a:r>
            <a:endParaRPr sz="1200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15615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311700" y="2770075"/>
            <a:ext cx="8520600" cy="15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4F2"/>
              </a:buClr>
              <a:buSzPts val="5000"/>
              <a:buFont typeface="Lato"/>
              <a:buNone/>
              <a:defRPr b="1" sz="5000">
                <a:solidFill>
                  <a:srgbClr val="F8F4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311700" y="2528875"/>
            <a:ext cx="852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 Light"/>
              <a:buNone/>
              <a:defRPr sz="2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>
            <a:off x="1337575" y="323700"/>
            <a:ext cx="26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8F4F2"/>
                </a:solidFill>
                <a:latin typeface="Montserrat"/>
                <a:ea typeface="Montserrat"/>
                <a:cs typeface="Montserrat"/>
                <a:sym typeface="Montserrat"/>
              </a:rPr>
              <a:t>USER INTERVIEWS</a:t>
            </a:r>
            <a:endParaRPr b="1">
              <a:solidFill>
                <a:srgbClr val="F8F4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197900" y="323700"/>
            <a:ext cx="2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8F4F2"/>
                </a:solidFill>
                <a:latin typeface="Lato"/>
                <a:ea typeface="Lato"/>
                <a:cs typeface="Lato"/>
                <a:sym typeface="Lato"/>
              </a:rPr>
              <a:t>|</a:t>
            </a:r>
            <a:endParaRPr b="1">
              <a:solidFill>
                <a:srgbClr val="F8F4F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65100" y="339150"/>
            <a:ext cx="12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8F4F2"/>
                </a:solidFill>
                <a:latin typeface="Montserrat"/>
                <a:ea typeface="Montserrat"/>
                <a:cs typeface="Montserrat"/>
                <a:sym typeface="Montserrat"/>
              </a:rPr>
              <a:t>Template by</a:t>
            </a:r>
            <a:endParaRPr sz="1200">
              <a:solidFill>
                <a:srgbClr val="F8F4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F8F4F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609675"/>
            <a:ext cx="85206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Lato Light"/>
              <a:buChar char="●"/>
              <a:defRPr sz="1600"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○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■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●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○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■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●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○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■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/>
          </a:p>
        </p:txBody>
      </p:sp>
      <p:sp>
        <p:nvSpPr>
          <p:cNvPr id="27" name="Google Shape;27;p4"/>
          <p:cNvSpPr txBox="1"/>
          <p:nvPr>
            <p:ph idx="2"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"/>
              <a:buNone/>
              <a:defRPr b="1" sz="1400">
                <a:solidFill>
                  <a:srgbClr val="15615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/>
        </p:nvSpPr>
        <p:spPr>
          <a:xfrm>
            <a:off x="232375" y="323700"/>
            <a:ext cx="2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6152"/>
                </a:solidFill>
                <a:latin typeface="Lato"/>
                <a:ea typeface="Lato"/>
                <a:cs typeface="Lato"/>
                <a:sym typeface="Lato"/>
              </a:rPr>
              <a:t>|</a:t>
            </a:r>
            <a:endParaRPr b="1">
              <a:solidFill>
                <a:srgbClr val="15615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7067075" y="323700"/>
            <a:ext cx="26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USER INTERVIEWS</a:t>
            </a:r>
            <a:endParaRPr b="1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5990075" y="339150"/>
            <a:ext cx="12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Template by</a:t>
            </a:r>
            <a:endParaRPr sz="1200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F8F4F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609675"/>
            <a:ext cx="39999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Lato Light"/>
              <a:buChar char="●"/>
              <a:defRPr sz="1600"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○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■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●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○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■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●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○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■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609675"/>
            <a:ext cx="39999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Lato Light"/>
              <a:buChar char="●"/>
              <a:defRPr sz="1600"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○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■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●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○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■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●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○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400"/>
              <a:buFont typeface="Lato Light"/>
              <a:buChar char="■"/>
              <a:defRPr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b="1" sz="1200">
                <a:solidFill>
                  <a:srgbClr val="D1D1D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 b="1" sz="1200">
                <a:solidFill>
                  <a:srgbClr val="D1D1D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 b="1" sz="1200">
                <a:solidFill>
                  <a:srgbClr val="D1D1D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 b="1" sz="1200">
                <a:solidFill>
                  <a:srgbClr val="D1D1D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 b="1" sz="1200">
                <a:solidFill>
                  <a:srgbClr val="D1D1D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 b="1" sz="1200">
                <a:solidFill>
                  <a:srgbClr val="D1D1D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 b="1" sz="1200">
                <a:solidFill>
                  <a:srgbClr val="D1D1D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 b="1" sz="1200">
                <a:solidFill>
                  <a:srgbClr val="D1D1D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 b="1" sz="1200">
                <a:solidFill>
                  <a:srgbClr val="D1D1D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endParaRPr/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"/>
              <a:buNone/>
              <a:defRPr b="1" sz="1400">
                <a:solidFill>
                  <a:srgbClr val="15615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/>
        </p:nvSpPr>
        <p:spPr>
          <a:xfrm>
            <a:off x="232375" y="323700"/>
            <a:ext cx="2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6152"/>
                </a:solidFill>
                <a:latin typeface="Lato"/>
                <a:ea typeface="Lato"/>
                <a:cs typeface="Lato"/>
                <a:sym typeface="Lato"/>
              </a:rPr>
              <a:t>|</a:t>
            </a:r>
            <a:endParaRPr b="1">
              <a:solidFill>
                <a:srgbClr val="15615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7067075" y="323700"/>
            <a:ext cx="26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USER INTERVIEWS</a:t>
            </a:r>
            <a:endParaRPr b="1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5990075" y="339150"/>
            <a:ext cx="12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Template by</a:t>
            </a:r>
            <a:endParaRPr sz="1200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158D7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4F2"/>
              </a:buClr>
              <a:buSzPts val="4400"/>
              <a:buFont typeface="Lato"/>
              <a:buNone/>
              <a:defRPr b="1" sz="4400">
                <a:solidFill>
                  <a:srgbClr val="F8F4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5200"/>
              <a:buNone/>
              <a:defRPr sz="5200">
                <a:solidFill>
                  <a:srgbClr val="0E474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5200"/>
              <a:buNone/>
              <a:defRPr sz="5200">
                <a:solidFill>
                  <a:srgbClr val="0E474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5200"/>
              <a:buNone/>
              <a:defRPr sz="5200">
                <a:solidFill>
                  <a:srgbClr val="0E474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5200"/>
              <a:buNone/>
              <a:defRPr sz="5200">
                <a:solidFill>
                  <a:srgbClr val="0E474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5200"/>
              <a:buNone/>
              <a:defRPr sz="5200">
                <a:solidFill>
                  <a:srgbClr val="0E474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5200"/>
              <a:buNone/>
              <a:defRPr sz="5200">
                <a:solidFill>
                  <a:srgbClr val="0E474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5200"/>
              <a:buNone/>
              <a:defRPr sz="5200">
                <a:solidFill>
                  <a:srgbClr val="0E474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5200"/>
              <a:buNone/>
              <a:defRPr sz="5200">
                <a:solidFill>
                  <a:srgbClr val="0E4749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/>
        </p:nvSpPr>
        <p:spPr>
          <a:xfrm>
            <a:off x="1337575" y="323700"/>
            <a:ext cx="26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8F4F2"/>
                </a:solidFill>
                <a:latin typeface="Montserrat"/>
                <a:ea typeface="Montserrat"/>
                <a:cs typeface="Montserrat"/>
                <a:sym typeface="Montserrat"/>
              </a:rPr>
              <a:t>USER INTERVIEWS</a:t>
            </a:r>
            <a:endParaRPr b="1">
              <a:solidFill>
                <a:srgbClr val="F8F4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1197900" y="323700"/>
            <a:ext cx="2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8F4F2"/>
                </a:solidFill>
                <a:latin typeface="Lato"/>
                <a:ea typeface="Lato"/>
                <a:cs typeface="Lato"/>
                <a:sym typeface="Lato"/>
              </a:rPr>
              <a:t>|</a:t>
            </a:r>
            <a:endParaRPr b="1">
              <a:solidFill>
                <a:srgbClr val="F8F4F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65100" y="339150"/>
            <a:ext cx="12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8F4F2"/>
                </a:solidFill>
                <a:latin typeface="Montserrat"/>
                <a:ea typeface="Montserrat"/>
                <a:cs typeface="Montserrat"/>
                <a:sym typeface="Montserrat"/>
              </a:rPr>
              <a:t>Template by</a:t>
            </a:r>
            <a:endParaRPr sz="1200">
              <a:solidFill>
                <a:srgbClr val="F8F4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F8F4F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"/>
              <a:buNone/>
              <a:defRPr b="1" sz="1400">
                <a:solidFill>
                  <a:srgbClr val="15615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9pPr>
          </a:lstStyle>
          <a:p/>
        </p:txBody>
      </p:sp>
      <p:sp>
        <p:nvSpPr>
          <p:cNvPr id="47" name="Google Shape;47;p7"/>
          <p:cNvSpPr txBox="1"/>
          <p:nvPr/>
        </p:nvSpPr>
        <p:spPr>
          <a:xfrm>
            <a:off x="232375" y="323700"/>
            <a:ext cx="2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6152"/>
                </a:solidFill>
                <a:latin typeface="Lato"/>
                <a:ea typeface="Lato"/>
                <a:cs typeface="Lato"/>
                <a:sym typeface="Lato"/>
              </a:rPr>
              <a:t>|</a:t>
            </a:r>
            <a:endParaRPr b="1">
              <a:solidFill>
                <a:srgbClr val="15615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" name="Google Shape;48;p7"/>
          <p:cNvSpPr txBox="1"/>
          <p:nvPr>
            <p:ph idx="2" type="title"/>
          </p:nvPr>
        </p:nvSpPr>
        <p:spPr>
          <a:xfrm>
            <a:off x="311700" y="902225"/>
            <a:ext cx="4269900" cy="7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311700" y="1787950"/>
            <a:ext cx="2808000" cy="27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Lato Light"/>
              <a:buChar char="●"/>
              <a:defRPr sz="1200"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Lato Light"/>
              <a:buChar char="○"/>
              <a:defRPr sz="1200"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Lato Light"/>
              <a:buChar char="■"/>
              <a:defRPr sz="1200"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Lato Light"/>
              <a:buChar char="●"/>
              <a:defRPr sz="1200"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Lato Light"/>
              <a:buChar char="○"/>
              <a:defRPr sz="1200"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Lato Light"/>
              <a:buChar char="■"/>
              <a:defRPr sz="1200"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Lato Light"/>
              <a:buChar char="●"/>
              <a:defRPr sz="1200"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Lato Light"/>
              <a:buChar char="○"/>
              <a:defRPr sz="1200"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Font typeface="Lato Light"/>
              <a:buChar char="■"/>
              <a:defRPr sz="1200">
                <a:solidFill>
                  <a:srgbClr val="444444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7"/>
          <p:cNvSpPr txBox="1"/>
          <p:nvPr/>
        </p:nvSpPr>
        <p:spPr>
          <a:xfrm>
            <a:off x="7067075" y="323700"/>
            <a:ext cx="26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USER INTERVIEWS</a:t>
            </a:r>
            <a:endParaRPr b="1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5990075" y="339150"/>
            <a:ext cx="12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Template by</a:t>
            </a:r>
            <a:endParaRPr sz="1200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F8F4F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311700" y="1959425"/>
            <a:ext cx="85206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58D71"/>
              </a:buClr>
              <a:buSzPts val="3200"/>
              <a:buFont typeface="Lato"/>
              <a:buNone/>
              <a:defRPr b="1" sz="3200">
                <a:solidFill>
                  <a:srgbClr val="158D7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>
            <p:ph idx="1" type="subTitle"/>
          </p:nvPr>
        </p:nvSpPr>
        <p:spPr>
          <a:xfrm>
            <a:off x="311700" y="1314050"/>
            <a:ext cx="852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8D71"/>
              </a:buClr>
              <a:buSzPts val="2000"/>
              <a:buFont typeface="Lato Light"/>
              <a:buNone/>
              <a:defRPr sz="2000">
                <a:solidFill>
                  <a:srgbClr val="158D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8"/>
          <p:cNvSpPr txBox="1"/>
          <p:nvPr/>
        </p:nvSpPr>
        <p:spPr>
          <a:xfrm>
            <a:off x="1337575" y="323700"/>
            <a:ext cx="26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USER INTERVIEWS</a:t>
            </a:r>
            <a:endParaRPr b="1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1197900" y="323700"/>
            <a:ext cx="2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8D71"/>
                </a:solidFill>
                <a:latin typeface="Lato"/>
                <a:ea typeface="Lato"/>
                <a:cs typeface="Lato"/>
                <a:sym typeface="Lato"/>
              </a:rPr>
              <a:t>|</a:t>
            </a:r>
            <a:endParaRPr b="1">
              <a:solidFill>
                <a:srgbClr val="158D7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65100" y="339150"/>
            <a:ext cx="12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Template by</a:t>
            </a:r>
            <a:endParaRPr sz="1200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CAE1E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8F4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2018138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3200"/>
              <a:buFont typeface="Lato"/>
              <a:buNone/>
              <a:defRPr b="1" sz="3200">
                <a:solidFill>
                  <a:srgbClr val="0E474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4200"/>
              <a:buNone/>
              <a:defRPr sz="4200">
                <a:solidFill>
                  <a:srgbClr val="0E474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4200"/>
              <a:buNone/>
              <a:defRPr sz="4200">
                <a:solidFill>
                  <a:srgbClr val="0E474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4200"/>
              <a:buNone/>
              <a:defRPr sz="4200">
                <a:solidFill>
                  <a:srgbClr val="0E474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4200"/>
              <a:buNone/>
              <a:defRPr sz="4200">
                <a:solidFill>
                  <a:srgbClr val="0E474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4200"/>
              <a:buNone/>
              <a:defRPr sz="4200">
                <a:solidFill>
                  <a:srgbClr val="0E474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4200"/>
              <a:buNone/>
              <a:defRPr sz="4200">
                <a:solidFill>
                  <a:srgbClr val="0E474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4200"/>
              <a:buNone/>
              <a:defRPr sz="4200">
                <a:solidFill>
                  <a:srgbClr val="0E474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4200"/>
              <a:buNone/>
              <a:defRPr sz="4200">
                <a:solidFill>
                  <a:srgbClr val="0E4749"/>
                </a:solidFill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3588038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2100"/>
              <a:buFont typeface="Lato Light"/>
              <a:buNone/>
              <a:defRPr sz="2100">
                <a:solidFill>
                  <a:srgbClr val="0E474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2100"/>
              <a:buNone/>
              <a:defRPr sz="2100">
                <a:solidFill>
                  <a:srgbClr val="0E474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2100"/>
              <a:buNone/>
              <a:defRPr sz="2100">
                <a:solidFill>
                  <a:srgbClr val="0E474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2100"/>
              <a:buNone/>
              <a:defRPr sz="2100">
                <a:solidFill>
                  <a:srgbClr val="0E474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2100"/>
              <a:buNone/>
              <a:defRPr sz="2100">
                <a:solidFill>
                  <a:srgbClr val="0E474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2100"/>
              <a:buNone/>
              <a:defRPr sz="2100">
                <a:solidFill>
                  <a:srgbClr val="0E474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2100"/>
              <a:buNone/>
              <a:defRPr sz="2100">
                <a:solidFill>
                  <a:srgbClr val="0E474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2100"/>
              <a:buNone/>
              <a:defRPr sz="2100">
                <a:solidFill>
                  <a:srgbClr val="0E474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4749"/>
              </a:buClr>
              <a:buSzPts val="2100"/>
              <a:buNone/>
              <a:defRPr sz="2100">
                <a:solidFill>
                  <a:srgbClr val="0E4749"/>
                </a:solidFill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Lato Light"/>
              <a:buChar char="●"/>
              <a:defRPr>
                <a:solidFill>
                  <a:srgbClr val="24242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Lato Light"/>
              <a:buChar char="○"/>
              <a:defRPr>
                <a:solidFill>
                  <a:srgbClr val="242424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Lato Light"/>
              <a:buChar char="■"/>
              <a:defRPr>
                <a:solidFill>
                  <a:srgbClr val="242424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Lato Light"/>
              <a:buChar char="●"/>
              <a:defRPr>
                <a:solidFill>
                  <a:srgbClr val="242424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Lato Light"/>
              <a:buChar char="○"/>
              <a:defRPr>
                <a:solidFill>
                  <a:srgbClr val="242424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Lato Light"/>
              <a:buChar char="■"/>
              <a:defRPr>
                <a:solidFill>
                  <a:srgbClr val="242424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Lato Light"/>
              <a:buChar char="●"/>
              <a:defRPr>
                <a:solidFill>
                  <a:srgbClr val="242424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Lato Light"/>
              <a:buChar char="○"/>
              <a:defRPr>
                <a:solidFill>
                  <a:srgbClr val="242424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Lato Light"/>
              <a:buChar char="■"/>
              <a:defRPr>
                <a:solidFill>
                  <a:srgbClr val="242424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3"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"/>
              <a:buNone/>
              <a:defRPr b="1" sz="1400">
                <a:solidFill>
                  <a:srgbClr val="15615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/>
        </p:nvSpPr>
        <p:spPr>
          <a:xfrm>
            <a:off x="232375" y="323700"/>
            <a:ext cx="2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6152"/>
                </a:solidFill>
                <a:latin typeface="Lato"/>
                <a:ea typeface="Lato"/>
                <a:cs typeface="Lato"/>
                <a:sym typeface="Lato"/>
              </a:rPr>
              <a:t>|</a:t>
            </a:r>
            <a:endParaRPr b="1">
              <a:solidFill>
                <a:srgbClr val="15615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7067075" y="323700"/>
            <a:ext cx="26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USER INTERVIEWS</a:t>
            </a:r>
            <a:endParaRPr b="1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5990075" y="339150"/>
            <a:ext cx="12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Template by</a:t>
            </a:r>
            <a:endParaRPr sz="1200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8F4F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936"/>
              </a:buClr>
              <a:buSzPts val="1800"/>
              <a:buFont typeface="Lato Light"/>
              <a:buNone/>
              <a:defRPr>
                <a:solidFill>
                  <a:srgbClr val="01193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1400"/>
              <a:buFont typeface="Lato"/>
              <a:buNone/>
              <a:defRPr b="1" sz="1400">
                <a:solidFill>
                  <a:srgbClr val="15615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56152"/>
              </a:buClr>
              <a:buSzPts val="2800"/>
              <a:buNone/>
              <a:defRPr>
                <a:solidFill>
                  <a:srgbClr val="156152"/>
                </a:solidFill>
              </a:defRPr>
            </a:lvl9pPr>
          </a:lstStyle>
          <a:p/>
        </p:txBody>
      </p:sp>
      <p:sp>
        <p:nvSpPr>
          <p:cNvPr id="74" name="Google Shape;74;p10"/>
          <p:cNvSpPr txBox="1"/>
          <p:nvPr/>
        </p:nvSpPr>
        <p:spPr>
          <a:xfrm>
            <a:off x="232375" y="323700"/>
            <a:ext cx="21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6152"/>
                </a:solidFill>
                <a:latin typeface="Lato"/>
                <a:ea typeface="Lato"/>
                <a:cs typeface="Lato"/>
                <a:sym typeface="Lato"/>
              </a:rPr>
              <a:t>|</a:t>
            </a:r>
            <a:endParaRPr b="1">
              <a:solidFill>
                <a:srgbClr val="15615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7067075" y="323700"/>
            <a:ext cx="260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USER INTERVIEWS</a:t>
            </a:r>
            <a:endParaRPr b="1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5990075" y="339150"/>
            <a:ext cx="12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58D71"/>
                </a:solidFill>
                <a:latin typeface="Montserrat"/>
                <a:ea typeface="Montserrat"/>
                <a:cs typeface="Montserrat"/>
                <a:sym typeface="Montserrat"/>
              </a:rPr>
              <a:t>Template by</a:t>
            </a:r>
            <a:endParaRPr sz="1200">
              <a:solidFill>
                <a:srgbClr val="158D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8F4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Char char="●"/>
              <a:defRPr sz="1800">
                <a:solidFill>
                  <a:srgbClr val="242424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Char char="○"/>
              <a:defRPr>
                <a:solidFill>
                  <a:srgbClr val="242424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Char char="■"/>
              <a:defRPr>
                <a:solidFill>
                  <a:srgbClr val="242424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Char char="●"/>
              <a:defRPr>
                <a:solidFill>
                  <a:srgbClr val="242424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Char char="○"/>
              <a:defRPr>
                <a:solidFill>
                  <a:srgbClr val="242424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Char char="■"/>
              <a:defRPr>
                <a:solidFill>
                  <a:srgbClr val="242424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Char char="●"/>
              <a:defRPr>
                <a:solidFill>
                  <a:srgbClr val="242424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Char char="○"/>
              <a:defRPr>
                <a:solidFill>
                  <a:srgbClr val="242424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Char char="■"/>
              <a:defRPr>
                <a:solidFill>
                  <a:srgbClr val="242424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Findings Presentation</a:t>
            </a:r>
            <a:endParaRPr sz="2688"/>
          </a:p>
        </p:txBody>
      </p:sp>
      <p:sp>
        <p:nvSpPr>
          <p:cNvPr id="95" name="Google Shape;95;p13"/>
          <p:cNvSpPr txBox="1"/>
          <p:nvPr>
            <p:ph idx="1" type="subTitle"/>
          </p:nvPr>
        </p:nvSpPr>
        <p:spPr>
          <a:xfrm>
            <a:off x="311700" y="3870625"/>
            <a:ext cx="8520600" cy="11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Month 2021 | Name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2322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Add a key insight theme here</a:t>
            </a:r>
            <a:endParaRPr b="0" sz="3466"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311700" y="1609675"/>
            <a:ext cx="42987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You can add some supporting information here.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Why?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And any additional context about why this behavior might be showing up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 txBox="1"/>
          <p:nvPr>
            <p:ph idx="2"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Insights</a:t>
            </a:r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5377788" y="1789063"/>
            <a:ext cx="3463500" cy="2096400"/>
          </a:xfrm>
          <a:prstGeom prst="rect">
            <a:avLst/>
          </a:prstGeom>
          <a:solidFill>
            <a:srgbClr val="CAE1E2">
              <a:alpha val="33520"/>
            </a:srgbClr>
          </a:solidFill>
          <a:ln cap="flat" cmpd="sng" w="19050">
            <a:solidFill>
              <a:srgbClr val="0E47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 rot="5400000">
            <a:off x="6798681" y="2553279"/>
            <a:ext cx="621716" cy="567968"/>
          </a:xfrm>
          <a:prstGeom prst="flowChartExtract">
            <a:avLst/>
          </a:prstGeom>
          <a:solidFill>
            <a:srgbClr val="CAE1E2">
              <a:alpha val="33520"/>
            </a:srgbClr>
          </a:solidFill>
          <a:ln cap="flat" cmpd="sng" w="19050">
            <a:solidFill>
              <a:srgbClr val="0E47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/>
          <p:nvPr/>
        </p:nvSpPr>
        <p:spPr>
          <a:xfrm>
            <a:off x="1442100" y="1131275"/>
            <a:ext cx="6259800" cy="3484200"/>
          </a:xfrm>
          <a:prstGeom prst="rect">
            <a:avLst/>
          </a:prstGeom>
          <a:solidFill>
            <a:srgbClr val="158D71">
              <a:alpha val="41400"/>
            </a:srgbClr>
          </a:solidFill>
          <a:ln cap="flat" cmpd="sng" w="28575">
            <a:solidFill>
              <a:srgbClr val="F8F4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 rot="5400000">
            <a:off x="4195487" y="2401425"/>
            <a:ext cx="1033225" cy="943900"/>
          </a:xfrm>
          <a:prstGeom prst="flowChartExtract">
            <a:avLst/>
          </a:prstGeom>
          <a:solidFill>
            <a:srgbClr val="158D71">
              <a:alpha val="41400"/>
            </a:srgbClr>
          </a:solidFill>
          <a:ln cap="flat" cmpd="sng" w="28575">
            <a:solidFill>
              <a:srgbClr val="F8F4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ctrTitle"/>
          </p:nvPr>
        </p:nvSpPr>
        <p:spPr>
          <a:xfrm>
            <a:off x="1297200" y="2660225"/>
            <a:ext cx="3981900" cy="15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You can add an example customer quote here</a:t>
            </a:r>
            <a:endParaRPr sz="2800"/>
          </a:p>
        </p:txBody>
      </p:sp>
      <p:sp>
        <p:nvSpPr>
          <p:cNvPr id="185" name="Google Shape;185;p24"/>
          <p:cNvSpPr txBox="1"/>
          <p:nvPr/>
        </p:nvSpPr>
        <p:spPr>
          <a:xfrm>
            <a:off x="0" y="2978075"/>
            <a:ext cx="9135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" sz="8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b="0" i="0" sz="8000" u="none" cap="none" strike="noStrike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913500" y="2065550"/>
            <a:ext cx="277200" cy="2311500"/>
          </a:xfrm>
          <a:prstGeom prst="leftBrace">
            <a:avLst>
              <a:gd fmla="val 50000" name="adj1"/>
              <a:gd fmla="val 49747" name="adj2"/>
            </a:avLst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2322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Other </a:t>
            </a:r>
            <a:r>
              <a:rPr b="0" lang="en" sz="2322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notable</a:t>
            </a:r>
            <a:r>
              <a:rPr b="0" lang="en" sz="2322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findings</a:t>
            </a:r>
            <a:endParaRPr b="0" sz="3466"/>
          </a:p>
        </p:txBody>
      </p:sp>
      <p:sp>
        <p:nvSpPr>
          <p:cNvPr id="192" name="Google Shape;192;p25"/>
          <p:cNvSpPr txBox="1"/>
          <p:nvPr>
            <p:ph idx="2"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Insights</a:t>
            </a:r>
            <a:endParaRPr/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311700" y="1609675"/>
            <a:ext cx="69507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You can add additional insights related to this study that may be important here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And here</a:t>
            </a:r>
            <a:endParaRPr sz="1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idx="2" type="title"/>
          </p:nvPr>
        </p:nvSpPr>
        <p:spPr>
          <a:xfrm>
            <a:off x="311700" y="902225"/>
            <a:ext cx="84591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/>
              <a:t>If you want to get more </a:t>
            </a:r>
            <a:r>
              <a:rPr lang="en" sz="1550"/>
              <a:t>prescriptive</a:t>
            </a:r>
            <a:r>
              <a:rPr lang="en" sz="1550"/>
              <a:t> around recommendations, you can add information here</a:t>
            </a:r>
            <a:endParaRPr sz="1550"/>
          </a:p>
        </p:txBody>
      </p:sp>
      <p:graphicFrame>
        <p:nvGraphicFramePr>
          <p:cNvPr id="199" name="Google Shape;199;p26"/>
          <p:cNvGraphicFramePr/>
          <p:nvPr/>
        </p:nvGraphicFramePr>
        <p:xfrm>
          <a:off x="689725" y="134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{A6C8F13B-7042-4832-A4F2-ABA94AFF07BF}</a:tableStyleId>
              </a:tblPr>
              <a:tblGrid>
                <a:gridCol w="978475"/>
                <a:gridCol w="4503050"/>
                <a:gridCol w="2221525"/>
              </a:tblGrid>
              <a:tr h="50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latin typeface="Lato"/>
                          <a:ea typeface="Lato"/>
                          <a:cs typeface="Lato"/>
                          <a:sym typeface="Lato"/>
                        </a:rPr>
                        <a:t>High level Theme</a:t>
                      </a:r>
                      <a:endParaRPr b="1" sz="10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158D71">
                        <a:alpha val="217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050">
                          <a:latin typeface="Lato"/>
                          <a:ea typeface="Lato"/>
                          <a:cs typeface="Lato"/>
                          <a:sym typeface="Lato"/>
                        </a:rPr>
                        <a:t>Recommendation</a:t>
                      </a:r>
                      <a:endParaRPr b="1" sz="10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158D71">
                        <a:alpha val="217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050">
                          <a:latin typeface="Lato"/>
                          <a:ea typeface="Lato"/>
                          <a:cs typeface="Lato"/>
                          <a:sym typeface="Lato"/>
                        </a:rPr>
                        <a:t>Pod/ Team</a:t>
                      </a:r>
                      <a:endParaRPr b="1" sz="10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158D71">
                        <a:alpha val="21790"/>
                      </a:srgbClr>
                    </a:solidFill>
                  </a:tcPr>
                </a:tc>
              </a:tr>
              <a:tr h="425800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Theme 1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Add your recommendation here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Team name here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your recommendation here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Team name here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your recommendation here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Team name here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your recommendation here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Team name here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your recommendation here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Team name here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your recommendation here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Team name here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Theme 2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your recommendation here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Team name here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your recommendation here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Team name here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your recommendation here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5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Team name here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0" name="Google Shape;200;p26"/>
          <p:cNvSpPr txBox="1"/>
          <p:nvPr>
            <p:ph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Insights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 &amp; Notes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Resources</a:t>
            </a:r>
            <a:endParaRPr/>
          </a:p>
        </p:txBody>
      </p:sp>
      <p:sp>
        <p:nvSpPr>
          <p:cNvPr id="211" name="Google Shape;211;p28"/>
          <p:cNvSpPr txBox="1"/>
          <p:nvPr/>
        </p:nvSpPr>
        <p:spPr>
          <a:xfrm>
            <a:off x="3270063" y="1311375"/>
            <a:ext cx="217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Add a link to your interview schedule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496925" y="1311375"/>
            <a:ext cx="217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Add a link to your interview guide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25" y="1994774"/>
            <a:ext cx="1905150" cy="24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6200" y="1994775"/>
            <a:ext cx="2243049" cy="14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/>
          <p:nvPr/>
        </p:nvSpPr>
        <p:spPr>
          <a:xfrm>
            <a:off x="6043225" y="1311375"/>
            <a:ext cx="3000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Add a link for synthesis resources</a:t>
            </a: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0199" y="1994775"/>
            <a:ext cx="2755326" cy="14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idx="2" type="title"/>
          </p:nvPr>
        </p:nvSpPr>
        <p:spPr>
          <a:xfrm>
            <a:off x="311700" y="902225"/>
            <a:ext cx="84591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50"/>
              <a:t>You can add more information about P demographics here</a:t>
            </a:r>
            <a:endParaRPr b="0" sz="2150"/>
          </a:p>
        </p:txBody>
      </p:sp>
      <p:sp>
        <p:nvSpPr>
          <p:cNvPr id="222" name="Google Shape;222;p29"/>
          <p:cNvSpPr txBox="1"/>
          <p:nvPr/>
        </p:nvSpPr>
        <p:spPr>
          <a:xfrm>
            <a:off x="387900" y="1410325"/>
            <a:ext cx="3939900" cy="1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7025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Char char="●"/>
            </a:pPr>
            <a:r>
              <a:rPr b="1" lang="en" sz="15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could include information like</a:t>
            </a:r>
            <a:endParaRPr b="1" sz="15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7025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Char char="○"/>
            </a:pPr>
            <a:r>
              <a:rPr lang="en" sz="155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Specific ICP groups</a:t>
            </a:r>
            <a:endParaRPr sz="155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27025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Lato Light"/>
              <a:buChar char="○"/>
            </a:pPr>
            <a:r>
              <a:rPr lang="en" sz="155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Years experience</a:t>
            </a:r>
            <a:endParaRPr sz="155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27025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50"/>
              <a:buFont typeface="Lato Light"/>
              <a:buChar char="○"/>
            </a:pPr>
            <a:r>
              <a:rPr lang="en" sz="155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Roles</a:t>
            </a:r>
            <a:endParaRPr sz="155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3" name="Google Shape;223;p29"/>
          <p:cNvSpPr txBox="1"/>
          <p:nvPr>
            <p:ph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Demographics information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Theme Frequency</a:t>
            </a:r>
            <a:endParaRPr/>
          </a:p>
        </p:txBody>
      </p:sp>
      <p:graphicFrame>
        <p:nvGraphicFramePr>
          <p:cNvPr id="229" name="Google Shape;229;p30"/>
          <p:cNvGraphicFramePr/>
          <p:nvPr/>
        </p:nvGraphicFramePr>
        <p:xfrm>
          <a:off x="720475" y="126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{A6C8F13B-7042-4832-A4F2-ABA94AFF07BF}</a:tableStyleId>
              </a:tblPr>
              <a:tblGrid>
                <a:gridCol w="978475"/>
                <a:gridCol w="4503050"/>
                <a:gridCol w="2221525"/>
              </a:tblGrid>
              <a:tr h="50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50">
                          <a:latin typeface="Lato"/>
                          <a:ea typeface="Lato"/>
                          <a:cs typeface="Lato"/>
                          <a:sym typeface="Lato"/>
                        </a:rPr>
                        <a:t>High level Theme</a:t>
                      </a:r>
                      <a:endParaRPr b="1" sz="10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050">
                          <a:latin typeface="Lato"/>
                          <a:ea typeface="Lato"/>
                          <a:cs typeface="Lato"/>
                          <a:sym typeface="Lato"/>
                        </a:rPr>
                        <a:t>Subtheme</a:t>
                      </a:r>
                      <a:endParaRPr b="1" sz="10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050">
                          <a:latin typeface="Lato"/>
                          <a:ea typeface="Lato"/>
                          <a:cs typeface="Lato"/>
                          <a:sym typeface="Lato"/>
                        </a:rPr>
                        <a:t>Frequency</a:t>
                      </a:r>
                      <a:endParaRPr b="1" sz="10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</a:tr>
              <a:tr h="425800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Experience outside UI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I want visibility into research being done by my teams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I want to do my research more </a:t>
                      </a: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efficiently</a:t>
                      </a: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I want my recruitment to be more efficient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I want to enable others to do research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I want research to support my design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I </a:t>
                      </a: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don't</a:t>
                      </a: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 want to reveal my research workflow to others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General Perception of UI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I want UI to help me with my research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I want my research to make a good impression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27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I want UI to be more </a:t>
                      </a: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intuitive</a:t>
                      </a:r>
                      <a:endParaRPr sz="95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95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0" name="Google Shape;230;p30"/>
          <p:cNvSpPr txBox="1"/>
          <p:nvPr>
            <p:ph idx="4294967295" type="title"/>
          </p:nvPr>
        </p:nvSpPr>
        <p:spPr>
          <a:xfrm>
            <a:off x="441550" y="846600"/>
            <a:ext cx="72744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>
                <a:latin typeface="Lato"/>
                <a:ea typeface="Lato"/>
                <a:cs typeface="Lato"/>
                <a:sym typeface="Lato"/>
              </a:rPr>
              <a:t>You can use this table to demonstrate the frequency of themes that came up during your research</a:t>
            </a:r>
            <a:endParaRPr b="1" sz="125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387900" y="929125"/>
            <a:ext cx="79284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42">
                <a:latin typeface="Lato"/>
                <a:ea typeface="Lato"/>
                <a:cs typeface="Lato"/>
                <a:sym typeface="Lato"/>
              </a:rPr>
              <a:t>Purpose:</a:t>
            </a:r>
            <a:r>
              <a:rPr lang="en" sz="3342"/>
              <a:t> Use this template to share findings related to your research study with key stakeholders</a:t>
            </a:r>
            <a:endParaRPr sz="3342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342">
                <a:latin typeface="Lato"/>
                <a:ea typeface="Lato"/>
                <a:cs typeface="Lato"/>
                <a:sym typeface="Lato"/>
              </a:rPr>
              <a:t>How we use it: </a:t>
            </a:r>
            <a:r>
              <a:rPr lang="en" sz="3342"/>
              <a:t>This is a new template! Take it for a test drive, </a:t>
            </a:r>
            <a:r>
              <a:rPr lang="en" sz="3342"/>
              <a:t>provide feedback so we can iterate it and make it better over time.</a:t>
            </a:r>
            <a:endParaRPr sz="3342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342">
                <a:latin typeface="Lato"/>
                <a:ea typeface="Lato"/>
                <a:cs typeface="Lato"/>
                <a:sym typeface="Lato"/>
              </a:rPr>
              <a:t>Instructions:</a:t>
            </a:r>
            <a:r>
              <a:rPr lang="en" sz="3342"/>
              <a:t> Make a copy and do your best to fill in as much of this as possible when synthesizing findings from your research study.</a:t>
            </a:r>
            <a:endParaRPr sz="3342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342">
                <a:highlight>
                  <a:schemeClr val="accent6"/>
                </a:highlight>
                <a:latin typeface="Lato"/>
                <a:ea typeface="Lato"/>
                <a:cs typeface="Lato"/>
                <a:sym typeface="Lato"/>
              </a:rPr>
              <a:t>💡 Each research study is different. Adapt this as needed!</a:t>
            </a:r>
            <a:endParaRPr b="1" sz="3342">
              <a:highlight>
                <a:schemeClr val="accent6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 txBox="1"/>
          <p:nvPr>
            <p:ph idx="2"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this template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768900" y="1914475"/>
            <a:ext cx="32961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50">
                <a:latin typeface="Lato"/>
                <a:ea typeface="Lato"/>
                <a:cs typeface="Lato"/>
                <a:sym typeface="Lato"/>
              </a:rPr>
              <a:t>Study </a:t>
            </a:r>
            <a:r>
              <a:rPr lang="en" sz="4750">
                <a:latin typeface="Lato"/>
                <a:ea typeface="Lato"/>
                <a:cs typeface="Lato"/>
                <a:sym typeface="Lato"/>
              </a:rPr>
              <a:t>Goals</a:t>
            </a:r>
            <a:endParaRPr sz="4750">
              <a:latin typeface="Lato"/>
              <a:ea typeface="Lato"/>
              <a:cs typeface="Lato"/>
              <a:sym typeface="Lato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Gain a deeper understanding of the current customer experience</a:t>
            </a:r>
            <a:endParaRPr sz="2500"/>
          </a:p>
          <a:p>
            <a:pPr indent="-2921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Identify key opportunity areas for Recruit &amp; Hub experience</a:t>
            </a:r>
            <a:endParaRPr sz="2500"/>
          </a:p>
          <a:p>
            <a:pPr indent="-2921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Use opportunities to help inform future UXR roadmap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idx="2"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Context</a:t>
            </a:r>
            <a:endParaRPr/>
          </a:p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5083700" y="1888675"/>
            <a:ext cx="3296100" cy="26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47">
                <a:latin typeface="Lato"/>
                <a:ea typeface="Lato"/>
                <a:cs typeface="Lato"/>
                <a:sym typeface="Lato"/>
              </a:rPr>
              <a:t>Key Research Questions</a:t>
            </a:r>
            <a:endParaRPr sz="1947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Add information about your key research questions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459750" y="882075"/>
            <a:ext cx="8684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700">
                <a:solidFill>
                  <a:srgbClr val="444444"/>
                </a:solidFill>
                <a:latin typeface="Lato"/>
                <a:ea typeface="Lato"/>
                <a:cs typeface="Lato"/>
                <a:sym typeface="Lato"/>
              </a:rPr>
              <a:t>Add additional context related to your study</a:t>
            </a:r>
            <a:endParaRPr sz="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307538" y="3686975"/>
            <a:ext cx="23172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Include some photos about your approach</a:t>
            </a:r>
            <a:endParaRPr/>
          </a:p>
        </p:txBody>
      </p:sp>
      <p:sp>
        <p:nvSpPr>
          <p:cNvPr id="115" name="Google Shape;115;p16"/>
          <p:cNvSpPr txBox="1"/>
          <p:nvPr>
            <p:ph idx="4294967295" type="title"/>
          </p:nvPr>
        </p:nvSpPr>
        <p:spPr>
          <a:xfrm>
            <a:off x="421925" y="260025"/>
            <a:ext cx="62286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Methods &amp; Approach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13" y="2116150"/>
            <a:ext cx="2202825" cy="1046451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6887" y="2303925"/>
            <a:ext cx="1907566" cy="104645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3788" y="1308824"/>
            <a:ext cx="1540300" cy="2041549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7363" y="2380800"/>
            <a:ext cx="1783814" cy="115937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3365463" y="3741175"/>
            <a:ext cx="23172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can provide links to any interview guides or schedules</a:t>
            </a:r>
            <a:endParaRPr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519263" y="3741175"/>
            <a:ext cx="23172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/>
              <a:t>As well as mention how many Ps or Rs you connected with i your study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311700" y="1176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Our most newsworthy takeaways</a:t>
            </a:r>
            <a:endParaRPr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6266400" y="2672525"/>
            <a:ext cx="26946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SURPRISES! </a:t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ato"/>
              <a:buChar char="●"/>
            </a:pPr>
            <a:r>
              <a:rPr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Add some copy here</a:t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387900" y="2672525"/>
            <a:ext cx="26946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WE WERE WRONG ABOUT...</a:t>
            </a:r>
            <a:endParaRPr b="1" sz="13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ato"/>
              <a:buChar char="●"/>
            </a:pPr>
            <a:r>
              <a:rPr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Add some copy here</a:t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3224701" y="2672525"/>
            <a:ext cx="3001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WE WERE RIGHT ABOUT... </a:t>
            </a:r>
            <a:endParaRPr b="1" sz="13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ato"/>
              <a:buChar char="●"/>
            </a:pPr>
            <a:r>
              <a:rPr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Add some copy here</a:t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4250" y="2050750"/>
            <a:ext cx="598901" cy="5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4825" y="2050750"/>
            <a:ext cx="598900" cy="55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7200" y="2083638"/>
            <a:ext cx="556000" cy="5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2322">
                <a:solidFill>
                  <a:srgbClr val="434343"/>
                </a:solidFill>
              </a:rPr>
              <a:t>Add a key insight theme here</a:t>
            </a:r>
            <a:endParaRPr b="0" sz="3466"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311700" y="1609675"/>
            <a:ext cx="42987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You can add some supporting information here.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Why?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And any additional context about why this behavior might be showing up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>
            <p:ph idx="2"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Insights</a:t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5377788" y="1789063"/>
            <a:ext cx="3463500" cy="2096400"/>
          </a:xfrm>
          <a:prstGeom prst="rect">
            <a:avLst/>
          </a:prstGeom>
          <a:solidFill>
            <a:srgbClr val="CAE1E2">
              <a:alpha val="33520"/>
            </a:srgbClr>
          </a:solidFill>
          <a:ln cap="flat" cmpd="sng" w="19050">
            <a:solidFill>
              <a:srgbClr val="0E47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 rot="5400000">
            <a:off x="6798681" y="2553279"/>
            <a:ext cx="621716" cy="567968"/>
          </a:xfrm>
          <a:prstGeom prst="flowChartExtract">
            <a:avLst/>
          </a:prstGeom>
          <a:solidFill>
            <a:srgbClr val="CAE1E2">
              <a:alpha val="33520"/>
            </a:srgbClr>
          </a:solidFill>
          <a:ln cap="flat" cmpd="sng" w="19050">
            <a:solidFill>
              <a:srgbClr val="0E47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ctrTitle"/>
          </p:nvPr>
        </p:nvSpPr>
        <p:spPr>
          <a:xfrm>
            <a:off x="311700" y="2770075"/>
            <a:ext cx="8520600" cy="151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Insights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2322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Add a key insight theme here</a:t>
            </a:r>
            <a:endParaRPr b="0" sz="3466"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311700" y="1609675"/>
            <a:ext cx="42987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You can add some supporting information here.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Why?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And any additional context about why this behavior might be showing up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>
            <p:ph idx="2"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Insights</a:t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5377788" y="1789063"/>
            <a:ext cx="3463500" cy="2096400"/>
          </a:xfrm>
          <a:prstGeom prst="rect">
            <a:avLst/>
          </a:prstGeom>
          <a:solidFill>
            <a:srgbClr val="CAE1E2">
              <a:alpha val="33520"/>
            </a:srgbClr>
          </a:solidFill>
          <a:ln cap="flat" cmpd="sng" w="19050">
            <a:solidFill>
              <a:srgbClr val="0E47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 rot="5400000">
            <a:off x="6798681" y="2553279"/>
            <a:ext cx="621716" cy="567968"/>
          </a:xfrm>
          <a:prstGeom prst="flowChartExtract">
            <a:avLst/>
          </a:prstGeom>
          <a:solidFill>
            <a:srgbClr val="CAE1E2">
              <a:alpha val="33520"/>
            </a:srgbClr>
          </a:solidFill>
          <a:ln cap="flat" cmpd="sng" w="19050">
            <a:solidFill>
              <a:srgbClr val="0E47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idx="2" type="title"/>
          </p:nvPr>
        </p:nvSpPr>
        <p:spPr>
          <a:xfrm>
            <a:off x="311700" y="902225"/>
            <a:ext cx="69498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50"/>
              <a:t>Additional exploration or design work to consider as a result of this work</a:t>
            </a:r>
            <a:endParaRPr b="0" sz="2150"/>
          </a:p>
        </p:txBody>
      </p:sp>
      <p:sp>
        <p:nvSpPr>
          <p:cNvPr id="162" name="Google Shape;162;p21"/>
          <p:cNvSpPr txBox="1"/>
          <p:nvPr/>
        </p:nvSpPr>
        <p:spPr>
          <a:xfrm>
            <a:off x="387900" y="1410325"/>
            <a:ext cx="3939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7025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Char char="●"/>
            </a:pPr>
            <a:r>
              <a:rPr b="1" lang="en" sz="15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Theme Area: </a:t>
            </a:r>
            <a:r>
              <a:rPr lang="en" sz="155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How might we….?</a:t>
            </a:r>
            <a:endParaRPr sz="155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27025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Lato"/>
              <a:buChar char="●"/>
            </a:pPr>
            <a:r>
              <a:rPr b="1" lang="en" sz="15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Theme Area: </a:t>
            </a:r>
            <a:r>
              <a:rPr lang="en" sz="155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How might we….?</a:t>
            </a:r>
            <a:endParaRPr sz="155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27025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50"/>
              <a:buFont typeface="Lato"/>
              <a:buChar char="●"/>
            </a:pPr>
            <a:r>
              <a:rPr b="1" lang="en" sz="15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Theme Area: </a:t>
            </a:r>
            <a:r>
              <a:rPr lang="en" sz="155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How might we….?</a:t>
            </a:r>
            <a:endParaRPr sz="155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4722925" y="1410325"/>
            <a:ext cx="3939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7025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Char char="●"/>
            </a:pPr>
            <a:r>
              <a:rPr b="1" lang="en" sz="15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Theme Area: </a:t>
            </a:r>
            <a:r>
              <a:rPr lang="en" sz="155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How might we….?</a:t>
            </a:r>
            <a:endParaRPr sz="155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27025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Lato"/>
              <a:buChar char="●"/>
            </a:pPr>
            <a:r>
              <a:rPr b="1" lang="en" sz="15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Theme Area: </a:t>
            </a:r>
            <a:r>
              <a:rPr lang="en" sz="155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How might we….?</a:t>
            </a:r>
            <a:endParaRPr sz="155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27025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50"/>
              <a:buFont typeface="Lato"/>
              <a:buChar char="●"/>
            </a:pPr>
            <a:r>
              <a:rPr b="1" lang="en" sz="15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Theme Area: </a:t>
            </a:r>
            <a:r>
              <a:rPr lang="en" sz="155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How might we….?</a:t>
            </a:r>
            <a:endParaRPr sz="155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4" name="Google Shape;164;p21"/>
          <p:cNvSpPr txBox="1"/>
          <p:nvPr>
            <p:ph type="title"/>
          </p:nvPr>
        </p:nvSpPr>
        <p:spPr>
          <a:xfrm>
            <a:off x="387900" y="323700"/>
            <a:ext cx="62286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Insights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FF9900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